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7" r:id="rId51"/>
    <p:sldId id="398" r:id="rId52"/>
    <p:sldId id="399" r:id="rId53"/>
    <p:sldId id="400" r:id="rId54"/>
    <p:sldId id="401" r:id="rId55"/>
    <p:sldId id="402" r:id="rId56"/>
    <p:sldId id="393" r:id="rId57"/>
    <p:sldId id="394"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2" autoAdjust="0"/>
    <p:restoredTop sz="94660"/>
  </p:normalViewPr>
  <p:slideViewPr>
    <p:cSldViewPr>
      <p:cViewPr varScale="1">
        <p:scale>
          <a:sx n="129" d="100"/>
          <a:sy n="129" d="100"/>
        </p:scale>
        <p:origin x="1206"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2024/4/12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57</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1079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107952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15816" y="1916832"/>
                <a:ext cx="2593274" cy="1607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p>
                            <m:sSupPr>
                              <m:ctrlPr>
                                <a:rPr kumimoji="1" lang="en-US" altLang="ja-JP" sz="4800" b="0" i="1" smtClean="0">
                                  <a:latin typeface="Cambria Math" panose="02040503050406030204" pitchFamily="18" charset="0"/>
                                </a:rPr>
                              </m:ctrlPr>
                            </m:sSupPr>
                            <m:e>
                              <m:r>
                                <a:rPr kumimoji="1" lang="en-US" altLang="ja-JP" sz="4800" b="0" i="1" smtClean="0">
                                  <a:latin typeface="Cambria Math" panose="02040503050406030204" pitchFamily="18" charset="0"/>
                                </a:rPr>
                                <m:t>𝑡</m:t>
                              </m:r>
                            </m:e>
                            <m:sup>
                              <m:r>
                                <a:rPr kumimoji="1" lang="en-US" altLang="ja-JP" sz="4800" b="0" i="1" smtClean="0">
                                  <a:latin typeface="Cambria Math" panose="02040503050406030204" pitchFamily="18" charset="0"/>
                                </a:rPr>
                                <m:t>2</m:t>
                              </m:r>
                            </m:sup>
                          </m:sSup>
                        </m:num>
                        <m:den>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15816" y="1916832"/>
                <a:ext cx="2593274" cy="160762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FCA02A-5538-2AD0-A4EF-2F8F05EB1EA6}"/>
              </a:ext>
            </a:extLst>
          </p:cNvPr>
          <p:cNvSpPr>
            <a:spLocks noGrp="1"/>
          </p:cNvSpPr>
          <p:nvPr>
            <p:ph type="body" sz="quarter" idx="10"/>
          </p:nvPr>
        </p:nvSpPr>
        <p:spPr/>
        <p:txBody>
          <a:bodyPr/>
          <a:lstStyle/>
          <a:p>
            <a:r>
              <a:rPr lang="ja-JP" altLang="en-US" dirty="0"/>
              <a:t>次元とスケーリング</a:t>
            </a:r>
            <a:endParaRPr kumimoji="1" lang="ja-JP" altLang="en-US" dirty="0"/>
          </a:p>
        </p:txBody>
      </p:sp>
      <p:sp>
        <p:nvSpPr>
          <p:cNvPr id="3" name="テキスト ボックス 2">
            <a:extLst>
              <a:ext uri="{FF2B5EF4-FFF2-40B4-BE49-F238E27FC236}">
                <a16:creationId xmlns:a16="http://schemas.microsoft.com/office/drawing/2014/main" id="{355D9DF4-5A72-BACC-62DC-C07F92080F68}"/>
              </a:ext>
            </a:extLst>
          </p:cNvPr>
          <p:cNvSpPr txBox="1"/>
          <p:nvPr/>
        </p:nvSpPr>
        <p:spPr>
          <a:xfrm>
            <a:off x="323528" y="1628800"/>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35FE430-EA28-BB7E-56DA-BDACC4224E0C}"/>
              </a:ext>
            </a:extLst>
          </p:cNvPr>
          <p:cNvSpPr txBox="1"/>
          <p:nvPr/>
        </p:nvSpPr>
        <p:spPr>
          <a:xfrm>
            <a:off x="5004048" y="1628800"/>
            <a:ext cx="3528392" cy="1754326"/>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4.0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p:txBody>
      </p:sp>
      <p:sp>
        <p:nvSpPr>
          <p:cNvPr id="5" name="矢印: 右 4">
            <a:extLst>
              <a:ext uri="{FF2B5EF4-FFF2-40B4-BE49-F238E27FC236}">
                <a16:creationId xmlns:a16="http://schemas.microsoft.com/office/drawing/2014/main" id="{DBF2ED94-55CA-4167-3D84-636DFDBF5BFD}"/>
              </a:ext>
            </a:extLst>
          </p:cNvPr>
          <p:cNvSpPr/>
          <p:nvPr/>
        </p:nvSpPr>
        <p:spPr>
          <a:xfrm>
            <a:off x="4139952" y="270892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8546E8D-8F47-ED38-395C-846B85E0407C}"/>
              </a:ext>
            </a:extLst>
          </p:cNvPr>
          <p:cNvSpPr/>
          <p:nvPr/>
        </p:nvSpPr>
        <p:spPr>
          <a:xfrm>
            <a:off x="323528" y="2780928"/>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D9AAB153-F830-3F57-8629-00BD6728678D}"/>
              </a:ext>
            </a:extLst>
          </p:cNvPr>
          <p:cNvSpPr/>
          <p:nvPr/>
        </p:nvSpPr>
        <p:spPr>
          <a:xfrm>
            <a:off x="5004048" y="2780928"/>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FA68337-D0F9-D301-FA56-1A8043CA852E}"/>
              </a:ext>
            </a:extLst>
          </p:cNvPr>
          <p:cNvSpPr txBox="1"/>
          <p:nvPr/>
        </p:nvSpPr>
        <p:spPr>
          <a:xfrm>
            <a:off x="2771800" y="5733256"/>
            <a:ext cx="3616696" cy="523220"/>
          </a:xfrm>
          <a:prstGeom prst="rect">
            <a:avLst/>
          </a:prstGeom>
          <a:noFill/>
        </p:spPr>
        <p:txBody>
          <a:bodyPr wrap="none" rtlCol="0">
            <a:spAutoFit/>
          </a:bodyPr>
          <a:lstStyle/>
          <a:p>
            <a:r>
              <a:rPr lang="ja-JP" altLang="en-US" sz="2800" dirty="0"/>
              <a:t>質量を</a:t>
            </a:r>
            <a:r>
              <a:rPr lang="en-US" altLang="ja-JP" sz="2800" dirty="0"/>
              <a:t>4</a:t>
            </a:r>
            <a:r>
              <a:rPr lang="ja-JP" altLang="en-US" sz="2800" dirty="0"/>
              <a:t>倍にしてみる</a:t>
            </a:r>
            <a:endParaRPr kumimoji="1" lang="ja-JP" altLang="en-US" sz="2800" dirty="0"/>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452FD47B-468D-C2A0-AEB9-2F28003319F2}"/>
                  </a:ext>
                </a:extLst>
              </p:cNvPr>
              <p:cNvSpPr txBox="1"/>
              <p:nvPr/>
            </p:nvSpPr>
            <p:spPr>
              <a:xfrm>
                <a:off x="1547664" y="1196752"/>
                <a:ext cx="69166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9" name="テキスト ボックス 8">
                <a:extLst>
                  <a:ext uri="{FF2B5EF4-FFF2-40B4-BE49-F238E27FC236}">
                    <a16:creationId xmlns:a16="http://schemas.microsoft.com/office/drawing/2014/main" id="{452FD47B-468D-C2A0-AEB9-2F28003319F2}"/>
                  </a:ext>
                </a:extLst>
              </p:cNvPr>
              <p:cNvSpPr txBox="1">
                <a:spLocks noRot="1" noChangeAspect="1" noMove="1" noResize="1" noEditPoints="1" noAdjustHandles="1" noChangeArrowheads="1" noChangeShapeType="1" noTextEdit="1"/>
              </p:cNvSpPr>
              <p:nvPr/>
            </p:nvSpPr>
            <p:spPr>
              <a:xfrm>
                <a:off x="1547664" y="1196752"/>
                <a:ext cx="691664" cy="276999"/>
              </a:xfrm>
              <a:prstGeom prst="rect">
                <a:avLst/>
              </a:prstGeom>
              <a:blipFill>
                <a:blip r:embed="rId2"/>
                <a:stretch>
                  <a:fillRect l="-3540" r="-7080" b="-869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2309D3D5-A9B9-0E97-D20B-96696F70F9BD}"/>
                  </a:ext>
                </a:extLst>
              </p:cNvPr>
              <p:cNvSpPr txBox="1"/>
              <p:nvPr/>
            </p:nvSpPr>
            <p:spPr>
              <a:xfrm>
                <a:off x="6516216" y="1268760"/>
                <a:ext cx="69166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=4</m:t>
                      </m:r>
                    </m:oMath>
                  </m:oMathPara>
                </a14:m>
                <a:endParaRPr kumimoji="1" lang="ja-JP" altLang="en-US" dirty="0"/>
              </a:p>
            </p:txBody>
          </p:sp>
        </mc:Choice>
        <mc:Fallback>
          <p:sp>
            <p:nvSpPr>
              <p:cNvPr id="10" name="テキスト ボックス 9">
                <a:extLst>
                  <a:ext uri="{FF2B5EF4-FFF2-40B4-BE49-F238E27FC236}">
                    <a16:creationId xmlns:a16="http://schemas.microsoft.com/office/drawing/2014/main" id="{2309D3D5-A9B9-0E97-D20B-96696F70F9BD}"/>
                  </a:ext>
                </a:extLst>
              </p:cNvPr>
              <p:cNvSpPr txBox="1">
                <a:spLocks noRot="1" noChangeAspect="1" noMove="1" noResize="1" noEditPoints="1" noAdjustHandles="1" noChangeArrowheads="1" noChangeShapeType="1" noTextEdit="1"/>
              </p:cNvSpPr>
              <p:nvPr/>
            </p:nvSpPr>
            <p:spPr>
              <a:xfrm>
                <a:off x="6516216" y="1268760"/>
                <a:ext cx="691664" cy="276999"/>
              </a:xfrm>
              <a:prstGeom prst="rect">
                <a:avLst/>
              </a:prstGeom>
              <a:blipFill>
                <a:blip r:embed="rId3"/>
                <a:stretch>
                  <a:fillRect l="-3540" r="-7080" b="-8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9622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202FDC-2077-91BD-5857-E388E0D593AB}"/>
              </a:ext>
            </a:extLst>
          </p:cNvPr>
          <p:cNvSpPr>
            <a:spLocks noGrp="1"/>
          </p:cNvSpPr>
          <p:nvPr>
            <p:ph type="body" sz="quarter" idx="10"/>
          </p:nvPr>
        </p:nvSpPr>
        <p:spPr/>
        <p:txBody>
          <a:bodyPr/>
          <a:lstStyle/>
          <a:p>
            <a:r>
              <a:rPr lang="ja-JP" altLang="en-US" dirty="0"/>
              <a:t>次元とスケーリング</a:t>
            </a:r>
            <a:endParaRPr kumimoji="1" lang="ja-JP" altLang="en-US" dirty="0"/>
          </a:p>
        </p:txBody>
      </p:sp>
      <p:pic>
        <p:nvPicPr>
          <p:cNvPr id="4" name="図 3">
            <a:extLst>
              <a:ext uri="{FF2B5EF4-FFF2-40B4-BE49-F238E27FC236}">
                <a16:creationId xmlns:a16="http://schemas.microsoft.com/office/drawing/2014/main" id="{54F6850C-3922-48C3-A8AC-9770A2BB6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124744"/>
            <a:ext cx="6096000" cy="4572000"/>
          </a:xfrm>
          <a:prstGeom prst="rect">
            <a:avLst/>
          </a:prstGeom>
        </p:spPr>
      </p:pic>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23005075-8309-C352-2541-5F6F57191388}"/>
                  </a:ext>
                </a:extLst>
              </p:cNvPr>
              <p:cNvSpPr txBox="1"/>
              <p:nvPr/>
            </p:nvSpPr>
            <p:spPr>
              <a:xfrm>
                <a:off x="3851920" y="4077072"/>
                <a:ext cx="69166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=1</m:t>
                      </m:r>
                    </m:oMath>
                  </m:oMathPara>
                </a14:m>
                <a:endParaRPr kumimoji="1" lang="ja-JP" altLang="en-US" dirty="0"/>
              </a:p>
            </p:txBody>
          </p:sp>
        </mc:Choice>
        <mc:Fallback>
          <p:sp>
            <p:nvSpPr>
              <p:cNvPr id="6" name="テキスト ボックス 5">
                <a:extLst>
                  <a:ext uri="{FF2B5EF4-FFF2-40B4-BE49-F238E27FC236}">
                    <a16:creationId xmlns:a16="http://schemas.microsoft.com/office/drawing/2014/main" id="{23005075-8309-C352-2541-5F6F57191388}"/>
                  </a:ext>
                </a:extLst>
              </p:cNvPr>
              <p:cNvSpPr txBox="1">
                <a:spLocks noRot="1" noChangeAspect="1" noMove="1" noResize="1" noEditPoints="1" noAdjustHandles="1" noChangeArrowheads="1" noChangeShapeType="1" noTextEdit="1"/>
              </p:cNvSpPr>
              <p:nvPr/>
            </p:nvSpPr>
            <p:spPr>
              <a:xfrm>
                <a:off x="3851920" y="4077072"/>
                <a:ext cx="691664" cy="276999"/>
              </a:xfrm>
              <a:prstGeom prst="rect">
                <a:avLst/>
              </a:prstGeom>
              <a:blipFill>
                <a:blip r:embed="rId3"/>
                <a:stretch>
                  <a:fillRect l="-3540" r="-7080" b="-888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F4EB65F-F38D-F559-C844-69430D1F8D32}"/>
                  </a:ext>
                </a:extLst>
              </p:cNvPr>
              <p:cNvSpPr txBox="1"/>
              <p:nvPr/>
            </p:nvSpPr>
            <p:spPr>
              <a:xfrm>
                <a:off x="4355976" y="1700808"/>
                <a:ext cx="69166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r>
                        <a:rPr kumimoji="1" lang="en-US" altLang="ja-JP" b="0" i="1" smtClean="0">
                          <a:latin typeface="Cambria Math" panose="02040503050406030204" pitchFamily="18" charset="0"/>
                        </a:rPr>
                        <m:t>=4</m:t>
                      </m:r>
                    </m:oMath>
                  </m:oMathPara>
                </a14:m>
                <a:endParaRPr kumimoji="1" lang="ja-JP" altLang="en-US" dirty="0"/>
              </a:p>
            </p:txBody>
          </p:sp>
        </mc:Choice>
        <mc:Fallback>
          <p:sp>
            <p:nvSpPr>
              <p:cNvPr id="7" name="テキスト ボックス 6">
                <a:extLst>
                  <a:ext uri="{FF2B5EF4-FFF2-40B4-BE49-F238E27FC236}">
                    <a16:creationId xmlns:a16="http://schemas.microsoft.com/office/drawing/2014/main" id="{8F4EB65F-F38D-F559-C844-69430D1F8D32}"/>
                  </a:ext>
                </a:extLst>
              </p:cNvPr>
              <p:cNvSpPr txBox="1">
                <a:spLocks noRot="1" noChangeAspect="1" noMove="1" noResize="1" noEditPoints="1" noAdjustHandles="1" noChangeArrowheads="1" noChangeShapeType="1" noTextEdit="1"/>
              </p:cNvSpPr>
              <p:nvPr/>
            </p:nvSpPr>
            <p:spPr>
              <a:xfrm>
                <a:off x="4355976" y="1700808"/>
                <a:ext cx="691664" cy="276999"/>
              </a:xfrm>
              <a:prstGeom prst="rect">
                <a:avLst/>
              </a:prstGeom>
              <a:blipFill>
                <a:blip r:embed="rId4"/>
                <a:stretch>
                  <a:fillRect l="-3540" r="-7080" b="-11111"/>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86A43306-D025-A7E2-E1AE-847632681BF4}"/>
              </a:ext>
            </a:extLst>
          </p:cNvPr>
          <p:cNvSpPr txBox="1"/>
          <p:nvPr/>
        </p:nvSpPr>
        <p:spPr>
          <a:xfrm>
            <a:off x="1115616" y="5877272"/>
            <a:ext cx="6186309" cy="369332"/>
          </a:xfrm>
          <a:prstGeom prst="rect">
            <a:avLst/>
          </a:prstGeom>
          <a:noFill/>
        </p:spPr>
        <p:txBody>
          <a:bodyPr wrap="none" rtlCol="0">
            <a:spAutoFit/>
          </a:bodyPr>
          <a:lstStyle/>
          <a:p>
            <a:r>
              <a:rPr lang="ja-JP" altLang="en-US" dirty="0"/>
              <a:t>質量が大きい方が「より大きく」「ゆっくりと」振動する</a:t>
            </a:r>
            <a:endParaRPr kumimoji="1" lang="ja-JP" altLang="en-US" dirty="0"/>
          </a:p>
        </p:txBody>
      </p:sp>
    </p:spTree>
    <p:extLst>
      <p:ext uri="{BB962C8B-B14F-4D97-AF65-F5344CB8AC3E}">
        <p14:creationId xmlns:p14="http://schemas.microsoft.com/office/powerpoint/2010/main" val="512317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59D721-0A9A-0E24-6A50-832193531259}"/>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F24D8D9F-7C60-D601-BD47-D5D14E6F3AE2}"/>
              </a:ext>
            </a:extLst>
          </p:cNvPr>
          <p:cNvSpPr txBox="1"/>
          <p:nvPr/>
        </p:nvSpPr>
        <p:spPr>
          <a:xfrm>
            <a:off x="323528" y="1484784"/>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四角形: 角を丸くする 3">
            <a:extLst>
              <a:ext uri="{FF2B5EF4-FFF2-40B4-BE49-F238E27FC236}">
                <a16:creationId xmlns:a16="http://schemas.microsoft.com/office/drawing/2014/main" id="{E8B17012-A937-E232-5E20-7EAABB0C6606}"/>
              </a:ext>
            </a:extLst>
          </p:cNvPr>
          <p:cNvSpPr/>
          <p:nvPr/>
        </p:nvSpPr>
        <p:spPr>
          <a:xfrm>
            <a:off x="323528" y="2852936"/>
            <a:ext cx="1080120" cy="288032"/>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B9FE7F7D-C879-F86F-A15D-1537E151F4AC}"/>
              </a:ext>
            </a:extLst>
          </p:cNvPr>
          <p:cNvSpPr/>
          <p:nvPr/>
        </p:nvSpPr>
        <p:spPr>
          <a:xfrm>
            <a:off x="1547664" y="4509120"/>
            <a:ext cx="1656184"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420D1F3-16A3-173A-B1F0-7EEEC44C2FFD}"/>
              </a:ext>
            </a:extLst>
          </p:cNvPr>
          <p:cNvSpPr txBox="1"/>
          <p:nvPr/>
        </p:nvSpPr>
        <p:spPr>
          <a:xfrm>
            <a:off x="4572000" y="1484784"/>
            <a:ext cx="3672408"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2.0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174781"/>
                </a:solidFill>
                <a:effectLst/>
                <a:latin typeface="Consolas" panose="020B0609020204030204" pitchFamily="49" charset="0"/>
              </a:rPr>
              <a:t>2.0</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8" name="四角形: 角を丸くする 7">
            <a:extLst>
              <a:ext uri="{FF2B5EF4-FFF2-40B4-BE49-F238E27FC236}">
                <a16:creationId xmlns:a16="http://schemas.microsoft.com/office/drawing/2014/main" id="{F1A9DF29-8A35-DCA4-76A4-21D9DA04B732}"/>
              </a:ext>
            </a:extLst>
          </p:cNvPr>
          <p:cNvSpPr/>
          <p:nvPr/>
        </p:nvSpPr>
        <p:spPr>
          <a:xfrm>
            <a:off x="5796136" y="4509120"/>
            <a:ext cx="1296144"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6664926E-7335-E930-6470-205C5A3BB825}"/>
              </a:ext>
            </a:extLst>
          </p:cNvPr>
          <p:cNvSpPr/>
          <p:nvPr/>
        </p:nvSpPr>
        <p:spPr>
          <a:xfrm>
            <a:off x="4572000" y="2852936"/>
            <a:ext cx="1152128" cy="360040"/>
          </a:xfrm>
          <a:prstGeom prst="roundRect">
            <a:avLst>
              <a:gd name="adj" fmla="val 3525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5763A351-8059-50E1-DD0B-EC8C374E4FD6}"/>
                  </a:ext>
                </a:extLst>
              </p:cNvPr>
              <p:cNvSpPr txBox="1"/>
              <p:nvPr/>
            </p:nvSpPr>
            <p:spPr>
              <a:xfrm>
                <a:off x="1619672" y="1124744"/>
                <a:ext cx="6890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=1</m:t>
                      </m:r>
                    </m:oMath>
                  </m:oMathPara>
                </a14:m>
                <a:endParaRPr kumimoji="1" lang="ja-JP" altLang="en-US" dirty="0"/>
              </a:p>
            </p:txBody>
          </p:sp>
        </mc:Choice>
        <mc:Fallback>
          <p:sp>
            <p:nvSpPr>
              <p:cNvPr id="10" name="テキスト ボックス 9">
                <a:extLst>
                  <a:ext uri="{FF2B5EF4-FFF2-40B4-BE49-F238E27FC236}">
                    <a16:creationId xmlns:a16="http://schemas.microsoft.com/office/drawing/2014/main" id="{5763A351-8059-50E1-DD0B-EC8C374E4FD6}"/>
                  </a:ext>
                </a:extLst>
              </p:cNvPr>
              <p:cNvSpPr txBox="1">
                <a:spLocks noRot="1" noChangeAspect="1" noMove="1" noResize="1" noEditPoints="1" noAdjustHandles="1" noChangeArrowheads="1" noChangeShapeType="1" noTextEdit="1"/>
              </p:cNvSpPr>
              <p:nvPr/>
            </p:nvSpPr>
            <p:spPr>
              <a:xfrm>
                <a:off x="1619672" y="1124744"/>
                <a:ext cx="689035" cy="276999"/>
              </a:xfrm>
              <a:prstGeom prst="rect">
                <a:avLst/>
              </a:prstGeom>
              <a:blipFill>
                <a:blip r:embed="rId2"/>
                <a:stretch>
                  <a:fillRect l="-6195" r="-6195" b="-177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18BB7A38-B4A0-0198-61AF-167669FF745E}"/>
                  </a:ext>
                </a:extLst>
              </p:cNvPr>
              <p:cNvSpPr txBox="1"/>
              <p:nvPr/>
            </p:nvSpPr>
            <p:spPr>
              <a:xfrm>
                <a:off x="6228184" y="1124744"/>
                <a:ext cx="8653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=0.5</m:t>
                      </m:r>
                    </m:oMath>
                  </m:oMathPara>
                </a14:m>
                <a:endParaRPr kumimoji="1" lang="ja-JP" altLang="en-US" dirty="0"/>
              </a:p>
            </p:txBody>
          </p:sp>
        </mc:Choice>
        <mc:Fallback>
          <p:sp>
            <p:nvSpPr>
              <p:cNvPr id="11" name="テキスト ボックス 10">
                <a:extLst>
                  <a:ext uri="{FF2B5EF4-FFF2-40B4-BE49-F238E27FC236}">
                    <a16:creationId xmlns:a16="http://schemas.microsoft.com/office/drawing/2014/main" id="{18BB7A38-B4A0-0198-61AF-167669FF745E}"/>
                  </a:ext>
                </a:extLst>
              </p:cNvPr>
              <p:cNvSpPr txBox="1">
                <a:spLocks noRot="1" noChangeAspect="1" noMove="1" noResize="1" noEditPoints="1" noAdjustHandles="1" noChangeArrowheads="1" noChangeShapeType="1" noTextEdit="1"/>
              </p:cNvSpPr>
              <p:nvPr/>
            </p:nvSpPr>
            <p:spPr>
              <a:xfrm>
                <a:off x="6228184" y="1124744"/>
                <a:ext cx="865365" cy="276999"/>
              </a:xfrm>
              <a:prstGeom prst="rect">
                <a:avLst/>
              </a:prstGeom>
              <a:blipFill>
                <a:blip r:embed="rId3"/>
                <a:stretch>
                  <a:fillRect l="-4930" r="-6338" b="-1777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14954491-EA84-367B-FB70-4137A9CB7AA5}"/>
              </a:ext>
            </a:extLst>
          </p:cNvPr>
          <p:cNvSpPr txBox="1"/>
          <p:nvPr/>
        </p:nvSpPr>
        <p:spPr>
          <a:xfrm>
            <a:off x="2843808" y="5085184"/>
            <a:ext cx="2954655" cy="369332"/>
          </a:xfrm>
          <a:prstGeom prst="rect">
            <a:avLst/>
          </a:prstGeom>
          <a:noFill/>
        </p:spPr>
        <p:txBody>
          <a:bodyPr wrap="none" rtlCol="0">
            <a:spAutoFit/>
          </a:bodyPr>
          <a:lstStyle/>
          <a:p>
            <a:r>
              <a:rPr lang="ja-JP" altLang="en-US" dirty="0"/>
              <a:t>時間スケールを半分にする</a:t>
            </a:r>
            <a:endParaRPr kumimoji="1" lang="ja-JP" altLang="en-US" dirty="0"/>
          </a:p>
        </p:txBody>
      </p:sp>
      <p:sp>
        <p:nvSpPr>
          <p:cNvPr id="13" name="矢印: 右 12">
            <a:extLst>
              <a:ext uri="{FF2B5EF4-FFF2-40B4-BE49-F238E27FC236}">
                <a16:creationId xmlns:a16="http://schemas.microsoft.com/office/drawing/2014/main" id="{EE0EE7D5-04DB-CF31-F23C-FE159C117E96}"/>
              </a:ext>
            </a:extLst>
          </p:cNvPr>
          <p:cNvSpPr/>
          <p:nvPr/>
        </p:nvSpPr>
        <p:spPr>
          <a:xfrm>
            <a:off x="3923928" y="2852936"/>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2D383278-6D4B-6FD0-81A4-50E82F2501D0}"/>
                  </a:ext>
                </a:extLst>
              </p:cNvPr>
              <p:cNvSpPr txBox="1"/>
              <p:nvPr/>
            </p:nvSpPr>
            <p:spPr>
              <a:xfrm>
                <a:off x="323528" y="5589240"/>
                <a:ext cx="6984776" cy="1200329"/>
              </a:xfrm>
              <a:prstGeom prst="rect">
                <a:avLst/>
              </a:prstGeom>
              <a:noFill/>
            </p:spPr>
            <p:txBody>
              <a:bodyPr wrap="square" rtlCol="0">
                <a:spAutoFit/>
              </a:bodyPr>
              <a:lstStyle/>
              <a:p>
                <a:pPr marL="342900" indent="-342900">
                  <a:buAutoNum type="arabicPeriod"/>
                </a:pPr>
                <a:r>
                  <a:rPr lang="ja-JP" altLang="en-US" dirty="0"/>
                  <a:t>時間スケール</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oMath>
                </a14:m>
                <a:r>
                  <a:rPr kumimoji="1" lang="ja-JP" altLang="en-US" dirty="0"/>
                  <a:t>が半分なので、同じ速度にするためには</a:t>
                </a:r>
                <a:r>
                  <a:rPr lang="ja-JP" altLang="en-US" dirty="0"/>
                  <a:t>シミュレーション内では</a:t>
                </a:r>
                <a:r>
                  <a:rPr lang="en-US" altLang="ja-JP" dirty="0"/>
                  <a:t>2</a:t>
                </a:r>
                <a:r>
                  <a:rPr lang="ja-JP" altLang="en-US" dirty="0"/>
                  <a:t>倍にしないといけない</a:t>
                </a:r>
                <a:endParaRPr lang="en-US" altLang="ja-JP" dirty="0"/>
              </a:p>
              <a:p>
                <a:pPr marL="342900" indent="-342900">
                  <a:buAutoNum type="arabicPeriod"/>
                </a:pPr>
                <a:r>
                  <a:rPr lang="ja-JP" altLang="en-US" dirty="0"/>
                  <a:t>時間スケール</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0</m:t>
                        </m:r>
                      </m:sub>
                    </m:sSub>
                  </m:oMath>
                </a14:m>
                <a:r>
                  <a:rPr kumimoji="1" lang="ja-JP" altLang="en-US" dirty="0"/>
                  <a:t>が半分なので、</a:t>
                </a:r>
                <a:r>
                  <a:rPr lang="ja-JP" altLang="en-US" dirty="0"/>
                  <a:t>同じ時刻にするためにはシミュレーション時間を</a:t>
                </a:r>
                <a:r>
                  <a:rPr lang="en-US" altLang="ja-JP" dirty="0"/>
                  <a:t>2</a:t>
                </a:r>
                <a:r>
                  <a:rPr lang="ja-JP" altLang="en-US" dirty="0"/>
                  <a:t>倍にしないといけない</a:t>
                </a:r>
                <a:endParaRPr lang="en-US" altLang="ja-JP" dirty="0"/>
              </a:p>
            </p:txBody>
          </p:sp>
        </mc:Choice>
        <mc:Fallback>
          <p:sp>
            <p:nvSpPr>
              <p:cNvPr id="14" name="テキスト ボックス 13">
                <a:extLst>
                  <a:ext uri="{FF2B5EF4-FFF2-40B4-BE49-F238E27FC236}">
                    <a16:creationId xmlns:a16="http://schemas.microsoft.com/office/drawing/2014/main" id="{2D383278-6D4B-6FD0-81A4-50E82F2501D0}"/>
                  </a:ext>
                </a:extLst>
              </p:cNvPr>
              <p:cNvSpPr txBox="1">
                <a:spLocks noRot="1" noChangeAspect="1" noMove="1" noResize="1" noEditPoints="1" noAdjustHandles="1" noChangeArrowheads="1" noChangeShapeType="1" noTextEdit="1"/>
              </p:cNvSpPr>
              <p:nvPr/>
            </p:nvSpPr>
            <p:spPr>
              <a:xfrm>
                <a:off x="323528" y="5589240"/>
                <a:ext cx="6984776" cy="1200329"/>
              </a:xfrm>
              <a:prstGeom prst="rect">
                <a:avLst/>
              </a:prstGeom>
              <a:blipFill>
                <a:blip r:embed="rId4"/>
                <a:stretch>
                  <a:fillRect l="-524" t="-4061" b="-76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5297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7334F2-1E37-4455-C58C-19F42A033252}"/>
              </a:ext>
            </a:extLst>
          </p:cNvPr>
          <p:cNvSpPr>
            <a:spLocks noGrp="1"/>
          </p:cNvSpPr>
          <p:nvPr>
            <p:ph type="body" sz="quarter" idx="10"/>
          </p:nvPr>
        </p:nvSpPr>
        <p:spPr/>
        <p:txBody>
          <a:bodyPr/>
          <a:lstStyle/>
          <a:p>
            <a:r>
              <a:rPr lang="ja-JP" altLang="en-US" dirty="0"/>
              <a:t>次元とスケーリング</a:t>
            </a:r>
            <a:endParaRPr kumimoji="1" lang="ja-JP" altLang="en-US" dirty="0"/>
          </a:p>
        </p:txBody>
      </p:sp>
      <p:pic>
        <p:nvPicPr>
          <p:cNvPr id="4" name="図 3">
            <a:extLst>
              <a:ext uri="{FF2B5EF4-FFF2-40B4-BE49-F238E27FC236}">
                <a16:creationId xmlns:a16="http://schemas.microsoft.com/office/drawing/2014/main" id="{B41EF84B-B365-15DB-8292-CD59C9ADD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340768"/>
            <a:ext cx="5472608" cy="4104456"/>
          </a:xfrm>
          <a:prstGeom prst="rect">
            <a:avLst/>
          </a:prstGeom>
        </p:spPr>
      </p:pic>
      <p:sp>
        <p:nvSpPr>
          <p:cNvPr id="7" name="テキスト ボックス 6">
            <a:extLst>
              <a:ext uri="{FF2B5EF4-FFF2-40B4-BE49-F238E27FC236}">
                <a16:creationId xmlns:a16="http://schemas.microsoft.com/office/drawing/2014/main" id="{8D538BFC-7C3C-808E-FC07-34DF27EFF642}"/>
              </a:ext>
            </a:extLst>
          </p:cNvPr>
          <p:cNvSpPr txBox="1"/>
          <p:nvPr/>
        </p:nvSpPr>
        <p:spPr>
          <a:xfrm>
            <a:off x="1691680" y="3356992"/>
            <a:ext cx="1005403" cy="369332"/>
          </a:xfrm>
          <a:prstGeom prst="rect">
            <a:avLst/>
          </a:prstGeom>
          <a:noFill/>
        </p:spPr>
        <p:txBody>
          <a:bodyPr wrap="none" rtlCol="0">
            <a:spAutoFit/>
          </a:bodyPr>
          <a:lstStyle/>
          <a:p>
            <a:r>
              <a:rPr lang="ja-JP" altLang="en-US" dirty="0"/>
              <a:t>質量</a:t>
            </a:r>
            <a:r>
              <a:rPr lang="en-US" altLang="ja-JP" dirty="0"/>
              <a:t>4</a:t>
            </a:r>
            <a:r>
              <a:rPr lang="ja-JP" altLang="en-US" dirty="0"/>
              <a:t>倍</a:t>
            </a:r>
            <a:endParaRPr kumimoji="1" lang="ja-JP" altLang="en-US" dirty="0"/>
          </a:p>
        </p:txBody>
      </p:sp>
      <p:sp>
        <p:nvSpPr>
          <p:cNvPr id="8" name="テキスト ボックス 7">
            <a:extLst>
              <a:ext uri="{FF2B5EF4-FFF2-40B4-BE49-F238E27FC236}">
                <a16:creationId xmlns:a16="http://schemas.microsoft.com/office/drawing/2014/main" id="{2A9BCF53-9430-3009-4AF6-F2EC50B97646}"/>
              </a:ext>
            </a:extLst>
          </p:cNvPr>
          <p:cNvSpPr txBox="1"/>
          <p:nvPr/>
        </p:nvSpPr>
        <p:spPr>
          <a:xfrm>
            <a:off x="3491880" y="1916832"/>
            <a:ext cx="2031325" cy="369332"/>
          </a:xfrm>
          <a:prstGeom prst="rect">
            <a:avLst/>
          </a:prstGeom>
          <a:noFill/>
        </p:spPr>
        <p:txBody>
          <a:bodyPr wrap="none" rtlCol="0">
            <a:spAutoFit/>
          </a:bodyPr>
          <a:lstStyle/>
          <a:p>
            <a:r>
              <a:rPr lang="ja-JP" altLang="en-US" dirty="0"/>
              <a:t>時間スケール半分</a:t>
            </a:r>
            <a:endParaRPr kumimoji="1" lang="ja-JP" altLang="en-US" dirty="0"/>
          </a:p>
        </p:txBody>
      </p:sp>
      <p:cxnSp>
        <p:nvCxnSpPr>
          <p:cNvPr id="10" name="直線矢印コネクタ 9">
            <a:extLst>
              <a:ext uri="{FF2B5EF4-FFF2-40B4-BE49-F238E27FC236}">
                <a16:creationId xmlns:a16="http://schemas.microsoft.com/office/drawing/2014/main" id="{DDA5E6FF-E406-106A-F19D-8353DA8608CF}"/>
              </a:ext>
            </a:extLst>
          </p:cNvPr>
          <p:cNvCxnSpPr/>
          <p:nvPr/>
        </p:nvCxnSpPr>
        <p:spPr>
          <a:xfrm flipV="1">
            <a:off x="2267744" y="1916832"/>
            <a:ext cx="144016"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0128CE8-39AD-A621-AD58-DC0D7AFDBA0B}"/>
              </a:ext>
            </a:extLst>
          </p:cNvPr>
          <p:cNvCxnSpPr/>
          <p:nvPr/>
        </p:nvCxnSpPr>
        <p:spPr>
          <a:xfrm flipH="1">
            <a:off x="3851920" y="2276872"/>
            <a:ext cx="648072" cy="8640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85F8C870-32D7-7B5C-7343-4743D475971F}"/>
                  </a:ext>
                </a:extLst>
              </p:cNvPr>
              <p:cNvSpPr txBox="1"/>
              <p:nvPr/>
            </p:nvSpPr>
            <p:spPr>
              <a:xfrm>
                <a:off x="6228184" y="2492896"/>
                <a:ext cx="2593274" cy="1607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p>
                            <m:sSupPr>
                              <m:ctrlPr>
                                <a:rPr kumimoji="1" lang="en-US" altLang="ja-JP" sz="4800" b="0" i="1" smtClean="0">
                                  <a:solidFill>
                                    <a:srgbClr val="FF0000"/>
                                  </a:solidFill>
                                  <a:latin typeface="Cambria Math" panose="02040503050406030204" pitchFamily="18" charset="0"/>
                                </a:rPr>
                              </m:ctrlPr>
                            </m:sSupPr>
                            <m:e>
                              <m:r>
                                <a:rPr kumimoji="1" lang="en-US" altLang="ja-JP" sz="4800" b="0" i="1" smtClean="0">
                                  <a:solidFill>
                                    <a:srgbClr val="FF0000"/>
                                  </a:solidFill>
                                  <a:latin typeface="Cambria Math" panose="02040503050406030204" pitchFamily="18" charset="0"/>
                                </a:rPr>
                                <m:t>𝑡</m:t>
                              </m:r>
                            </m:e>
                            <m:sup>
                              <m:r>
                                <a:rPr kumimoji="1" lang="en-US" altLang="ja-JP" sz="4800" b="0" i="1" smtClean="0">
                                  <a:solidFill>
                                    <a:srgbClr val="FF0000"/>
                                  </a:solidFill>
                                  <a:latin typeface="Cambria Math" panose="02040503050406030204" pitchFamily="18" charset="0"/>
                                </a:rPr>
                                <m:t>2</m:t>
                              </m:r>
                            </m:sup>
                          </m:sSup>
                        </m:num>
                        <m:den>
                          <m:sSub>
                            <m:sSubPr>
                              <m:ctrlPr>
                                <a:rPr kumimoji="1" lang="en-US" altLang="ja-JP" sz="4800" b="0" i="1" smtClean="0">
                                  <a:solidFill>
                                    <a:srgbClr val="FF0000"/>
                                  </a:solidFill>
                                  <a:latin typeface="Cambria Math" panose="02040503050406030204" pitchFamily="18" charset="0"/>
                                </a:rPr>
                              </m:ctrlPr>
                            </m:sSubPr>
                            <m:e>
                              <m:r>
                                <a:rPr kumimoji="1" lang="en-US" altLang="ja-JP" sz="4800" b="0" i="1" smtClean="0">
                                  <a:solidFill>
                                    <a:srgbClr val="FF0000"/>
                                  </a:solidFill>
                                  <a:latin typeface="Cambria Math" panose="02040503050406030204" pitchFamily="18" charset="0"/>
                                </a:rPr>
                                <m:t>𝑚</m:t>
                              </m:r>
                            </m:e>
                            <m:sub>
                              <m:r>
                                <a:rPr kumimoji="1" lang="en-US" altLang="ja-JP" sz="4800" b="0" i="1" smtClean="0">
                                  <a:solidFill>
                                    <a:srgbClr val="FF0000"/>
                                  </a:solidFill>
                                  <a:latin typeface="Cambria Math" panose="02040503050406030204" pitchFamily="18" charset="0"/>
                                </a:rPr>
                                <m:t>0</m:t>
                              </m:r>
                            </m:sub>
                          </m:sSub>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p:sp>
            <p:nvSpPr>
              <p:cNvPr id="13" name="テキスト ボックス 12">
                <a:extLst>
                  <a:ext uri="{FF2B5EF4-FFF2-40B4-BE49-F238E27FC236}">
                    <a16:creationId xmlns:a16="http://schemas.microsoft.com/office/drawing/2014/main" id="{85F8C870-32D7-7B5C-7343-4743D475971F}"/>
                  </a:ext>
                </a:extLst>
              </p:cNvPr>
              <p:cNvSpPr txBox="1">
                <a:spLocks noRot="1" noChangeAspect="1" noMove="1" noResize="1" noEditPoints="1" noAdjustHandles="1" noChangeArrowheads="1" noChangeShapeType="1" noTextEdit="1"/>
              </p:cNvSpPr>
              <p:nvPr/>
            </p:nvSpPr>
            <p:spPr>
              <a:xfrm>
                <a:off x="6228184" y="2492896"/>
                <a:ext cx="2593274" cy="1607620"/>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55C4D1F-220B-2396-3FFB-F51D4624974B}"/>
              </a:ext>
            </a:extLst>
          </p:cNvPr>
          <p:cNvSpPr txBox="1"/>
          <p:nvPr/>
        </p:nvSpPr>
        <p:spPr>
          <a:xfrm>
            <a:off x="1043608" y="5805264"/>
            <a:ext cx="6264695" cy="646331"/>
          </a:xfrm>
          <a:prstGeom prst="rect">
            <a:avLst/>
          </a:prstGeom>
          <a:noFill/>
        </p:spPr>
        <p:txBody>
          <a:bodyPr wrap="square" rtlCol="0">
            <a:spAutoFit/>
          </a:bodyPr>
          <a:lstStyle/>
          <a:p>
            <a:r>
              <a:rPr lang="ja-JP" altLang="en-US" dirty="0"/>
              <a:t>このシミュレーションにおいては、質量を</a:t>
            </a:r>
            <a:r>
              <a:rPr lang="en-US" altLang="ja-JP" dirty="0">
                <a:solidFill>
                  <a:srgbClr val="FF0000"/>
                </a:solidFill>
              </a:rPr>
              <a:t>4</a:t>
            </a:r>
            <a:r>
              <a:rPr lang="ja-JP" altLang="en-US" dirty="0">
                <a:solidFill>
                  <a:srgbClr val="FF0000"/>
                </a:solidFill>
              </a:rPr>
              <a:t>倍</a:t>
            </a:r>
            <a:r>
              <a:rPr lang="ja-JP" altLang="en-US" dirty="0"/>
              <a:t>にする操作と時間スケールを</a:t>
            </a:r>
            <a:r>
              <a:rPr lang="en-US" altLang="ja-JP" dirty="0">
                <a:solidFill>
                  <a:srgbClr val="FF0000"/>
                </a:solidFill>
              </a:rPr>
              <a:t>1/2</a:t>
            </a:r>
            <a:r>
              <a:rPr lang="ja-JP" altLang="en-US" dirty="0">
                <a:solidFill>
                  <a:srgbClr val="FF0000"/>
                </a:solidFill>
              </a:rPr>
              <a:t>倍</a:t>
            </a:r>
            <a:r>
              <a:rPr lang="ja-JP" altLang="en-US" dirty="0"/>
              <a:t>にする操作が等価＝スケーリング</a:t>
            </a:r>
            <a:endParaRPr kumimoji="1" lang="ja-JP" altLang="en-US" dirty="0"/>
          </a:p>
        </p:txBody>
      </p:sp>
    </p:spTree>
    <p:extLst>
      <p:ext uri="{BB962C8B-B14F-4D97-AF65-F5344CB8AC3E}">
        <p14:creationId xmlns:p14="http://schemas.microsoft.com/office/powerpoint/2010/main" val="748946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2406D4-6F75-24E6-13CD-ABF3E02CB91D}"/>
              </a:ext>
            </a:extLst>
          </p:cNvPr>
          <p:cNvSpPr>
            <a:spLocks noGrp="1"/>
          </p:cNvSpPr>
          <p:nvPr>
            <p:ph type="body" sz="quarter" idx="10"/>
          </p:nvPr>
        </p:nvSpPr>
        <p:spPr/>
        <p:txBody>
          <a:bodyPr/>
          <a:lstStyle/>
          <a:p>
            <a:r>
              <a:rPr kumimoji="1" lang="ja-JP" altLang="en-US" dirty="0"/>
              <a:t>次元解析</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9E51B5D8-C0C4-0F63-E285-F7C5BED600C3}"/>
                  </a:ext>
                </a:extLst>
              </p:cNvPr>
              <p:cNvSpPr txBox="1"/>
              <p:nvPr/>
            </p:nvSpPr>
            <p:spPr>
              <a:xfrm>
                <a:off x="1475656" y="1484784"/>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p:sp>
            <p:nvSpPr>
              <p:cNvPr id="3" name="テキスト ボックス 2">
                <a:extLst>
                  <a:ext uri="{FF2B5EF4-FFF2-40B4-BE49-F238E27FC236}">
                    <a16:creationId xmlns:a16="http://schemas.microsoft.com/office/drawing/2014/main" id="{9E51B5D8-C0C4-0F63-E285-F7C5BED600C3}"/>
                  </a:ext>
                </a:extLst>
              </p:cNvPr>
              <p:cNvSpPr txBox="1">
                <a:spLocks noRot="1" noChangeAspect="1" noMove="1" noResize="1" noEditPoints="1" noAdjustHandles="1" noChangeArrowheads="1" noChangeShapeType="1" noTextEdit="1"/>
              </p:cNvSpPr>
              <p:nvPr/>
            </p:nvSpPr>
            <p:spPr>
              <a:xfrm>
                <a:off x="1475656" y="1484784"/>
                <a:ext cx="2664296"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8D5D8FE2-DC5F-34CA-DBA1-C5596ABE80B2}"/>
                  </a:ext>
                </a:extLst>
              </p:cNvPr>
              <p:cNvSpPr txBox="1"/>
              <p:nvPr/>
            </p:nvSpPr>
            <p:spPr>
              <a:xfrm>
                <a:off x="4139952" y="1412776"/>
                <a:ext cx="2339551" cy="10958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𝑀𝐿</m:t>
                              </m:r>
                            </m:num>
                            <m:den>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𝑇</m:t>
                                  </m:r>
                                </m:e>
                                <m:sup>
                                  <m:r>
                                    <a:rPr lang="en-US" altLang="ja-JP" sz="3200" i="1">
                                      <a:latin typeface="Cambria Math" panose="02040503050406030204" pitchFamily="18" charset="0"/>
                                    </a:rPr>
                                    <m:t>2</m:t>
                                  </m:r>
                                </m:sup>
                              </m:sSup>
                            </m:den>
                          </m:f>
                        </m:e>
                      </m:d>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r>
                            <a:rPr lang="en-US" altLang="ja-JP" sz="3200" i="1">
                              <a:latin typeface="Cambria Math" panose="02040503050406030204" pitchFamily="18" charset="0"/>
                            </a:rPr>
                            <m:t>𝐾𝐿</m:t>
                          </m:r>
                        </m:e>
                      </m:d>
                    </m:oMath>
                  </m:oMathPara>
                </a14:m>
                <a:endParaRPr kumimoji="1" lang="ja-JP" altLang="en-US" sz="3200" dirty="0"/>
              </a:p>
            </p:txBody>
          </p:sp>
        </mc:Choice>
        <mc:Fallback>
          <p:sp>
            <p:nvSpPr>
              <p:cNvPr id="5" name="テキスト ボックス 4">
                <a:extLst>
                  <a:ext uri="{FF2B5EF4-FFF2-40B4-BE49-F238E27FC236}">
                    <a16:creationId xmlns:a16="http://schemas.microsoft.com/office/drawing/2014/main" id="{8D5D8FE2-DC5F-34CA-DBA1-C5596ABE80B2}"/>
                  </a:ext>
                </a:extLst>
              </p:cNvPr>
              <p:cNvSpPr txBox="1">
                <a:spLocks noRot="1" noChangeAspect="1" noMove="1" noResize="1" noEditPoints="1" noAdjustHandles="1" noChangeArrowheads="1" noChangeShapeType="1" noTextEdit="1"/>
              </p:cNvSpPr>
              <p:nvPr/>
            </p:nvSpPr>
            <p:spPr>
              <a:xfrm>
                <a:off x="4139952" y="1412776"/>
                <a:ext cx="2339551" cy="10958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B9A49B85-6140-7CAE-ACA2-FD0CEE316DB3}"/>
                  </a:ext>
                </a:extLst>
              </p:cNvPr>
              <p:cNvSpPr txBox="1"/>
              <p:nvPr/>
            </p:nvSpPr>
            <p:spPr>
              <a:xfrm>
                <a:off x="6948264" y="980728"/>
                <a:ext cx="1540165" cy="1477328"/>
              </a:xfrm>
              <a:prstGeom prst="rect">
                <a:avLst/>
              </a:prstGeom>
              <a:noFill/>
            </p:spPr>
            <p:txBody>
              <a:bodyPr wrap="none" lIns="0" tIns="0" rIns="0" bIns="0" rtlCol="0">
                <a:spAutoFit/>
              </a:bodyPr>
              <a:lstStyle/>
              <a:p>
                <a14:m>
                  <m:oMath xmlns:m="http://schemas.openxmlformats.org/officeDocument/2006/math">
                    <m:r>
                      <a:rPr kumimoji="1" lang="en-US" altLang="ja-JP" sz="2400" b="0" i="1" smtClean="0">
                        <a:latin typeface="Cambria Math" panose="02040503050406030204" pitchFamily="18" charset="0"/>
                      </a:rPr>
                      <m:t>𝑀</m:t>
                    </m:r>
                  </m:oMath>
                </a14:m>
                <a:r>
                  <a:rPr kumimoji="1" lang="en-US" altLang="ja-JP" sz="2400" dirty="0"/>
                  <a:t>:</a:t>
                </a:r>
                <a:r>
                  <a:rPr kumimoji="1" lang="ja-JP" altLang="en-US" sz="2400" dirty="0"/>
                  <a:t>質量</a:t>
                </a:r>
                <a:endParaRPr kumimoji="1" lang="en-US" altLang="ja-JP" sz="2400" dirty="0"/>
              </a:p>
              <a:p>
                <a14:m>
                  <m:oMath xmlns:m="http://schemas.openxmlformats.org/officeDocument/2006/math">
                    <m:r>
                      <a:rPr kumimoji="1" lang="en-US" altLang="ja-JP" sz="2400" b="0" i="1" smtClean="0">
                        <a:latin typeface="Cambria Math" panose="02040503050406030204" pitchFamily="18" charset="0"/>
                      </a:rPr>
                      <m:t>𝐿</m:t>
                    </m:r>
                  </m:oMath>
                </a14:m>
                <a:r>
                  <a:rPr kumimoji="1" lang="en-US" altLang="ja-JP" sz="2400" dirty="0"/>
                  <a:t>:</a:t>
                </a:r>
                <a:r>
                  <a:rPr kumimoji="1" lang="ja-JP" altLang="en-US" sz="2400" dirty="0"/>
                  <a:t>長さ</a:t>
                </a:r>
                <a:endParaRPr lang="en-US" altLang="ja-JP" sz="2400" dirty="0"/>
              </a:p>
              <a:p>
                <a14:m>
                  <m:oMath xmlns:m="http://schemas.openxmlformats.org/officeDocument/2006/math">
                    <m:r>
                      <a:rPr kumimoji="1" lang="en-US" altLang="ja-JP" sz="2400" b="0" i="1" smtClean="0">
                        <a:latin typeface="Cambria Math" panose="02040503050406030204" pitchFamily="18" charset="0"/>
                      </a:rPr>
                      <m:t>𝑇</m:t>
                    </m:r>
                  </m:oMath>
                </a14:m>
                <a:r>
                  <a:rPr kumimoji="1" lang="en-US" altLang="ja-JP" sz="2400" dirty="0"/>
                  <a:t>:</a:t>
                </a:r>
                <a:r>
                  <a:rPr kumimoji="1" lang="ja-JP" altLang="en-US" sz="2400" dirty="0"/>
                  <a:t>時間</a:t>
                </a:r>
                <a:endParaRPr kumimoji="1" lang="en-US" altLang="ja-JP" sz="2400" dirty="0"/>
              </a:p>
              <a:p>
                <a14:m>
                  <m:oMath xmlns:m="http://schemas.openxmlformats.org/officeDocument/2006/math">
                    <m:r>
                      <a:rPr kumimoji="1" lang="en-US" altLang="ja-JP" sz="2400" b="0" i="1" smtClean="0">
                        <a:latin typeface="Cambria Math" panose="02040503050406030204" pitchFamily="18" charset="0"/>
                      </a:rPr>
                      <m:t>𝐾</m:t>
                    </m:r>
                  </m:oMath>
                </a14:m>
                <a:r>
                  <a:rPr kumimoji="1" lang="en-US" altLang="ja-JP" sz="2400" dirty="0"/>
                  <a:t>:</a:t>
                </a:r>
                <a:r>
                  <a:rPr kumimoji="1" lang="ja-JP" altLang="en-US" sz="2400" dirty="0"/>
                  <a:t>バネ定数</a:t>
                </a:r>
              </a:p>
            </p:txBody>
          </p:sp>
        </mc:Choice>
        <mc:Fallback>
          <p:sp>
            <p:nvSpPr>
              <p:cNvPr id="6" name="テキスト ボックス 5">
                <a:extLst>
                  <a:ext uri="{FF2B5EF4-FFF2-40B4-BE49-F238E27FC236}">
                    <a16:creationId xmlns:a16="http://schemas.microsoft.com/office/drawing/2014/main" id="{B9A49B85-6140-7CAE-ACA2-FD0CEE316DB3}"/>
                  </a:ext>
                </a:extLst>
              </p:cNvPr>
              <p:cNvSpPr txBox="1">
                <a:spLocks noRot="1" noChangeAspect="1" noMove="1" noResize="1" noEditPoints="1" noAdjustHandles="1" noChangeArrowheads="1" noChangeShapeType="1" noTextEdit="1"/>
              </p:cNvSpPr>
              <p:nvPr/>
            </p:nvSpPr>
            <p:spPr>
              <a:xfrm>
                <a:off x="6948264" y="980728"/>
                <a:ext cx="1540165" cy="1477328"/>
              </a:xfrm>
              <a:prstGeom prst="rect">
                <a:avLst/>
              </a:prstGeom>
              <a:blipFill>
                <a:blip r:embed="rId4"/>
                <a:stretch>
                  <a:fillRect l="-7143" t="-7851" r="-11111" b="-1198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3F4206D3-48B6-EBB3-EE96-185D29774097}"/>
                  </a:ext>
                </a:extLst>
              </p:cNvPr>
              <p:cNvSpPr txBox="1"/>
              <p:nvPr/>
            </p:nvSpPr>
            <p:spPr>
              <a:xfrm>
                <a:off x="3059832" y="3429000"/>
                <a:ext cx="2005613" cy="10958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r>
                            <a:rPr lang="en-US" altLang="ja-JP" sz="3200" i="1">
                              <a:latin typeface="Cambria Math" panose="02040503050406030204" pitchFamily="18" charset="0"/>
                            </a:rPr>
                            <m:t>𝐾</m:t>
                          </m:r>
                        </m:e>
                      </m:d>
                      <m:r>
                        <a:rPr kumimoji="1" lang="en-US" altLang="ja-JP" sz="3200" b="0" i="1" smtClean="0">
                          <a:latin typeface="Cambria Math" panose="02040503050406030204" pitchFamily="18" charset="0"/>
                        </a:rPr>
                        <m:t>=</m:t>
                      </m:r>
                      <m:d>
                        <m:dPr>
                          <m:begChr m:val="["/>
                          <m:endChr m:val="]"/>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𝑀</m:t>
                              </m:r>
                            </m:num>
                            <m:den>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𝑇</m:t>
                                  </m:r>
                                </m:e>
                                <m:sup>
                                  <m:r>
                                    <a:rPr lang="en-US" altLang="ja-JP" sz="3200" i="1">
                                      <a:latin typeface="Cambria Math" panose="02040503050406030204" pitchFamily="18" charset="0"/>
                                    </a:rPr>
                                    <m:t>2</m:t>
                                  </m:r>
                                </m:sup>
                              </m:sSup>
                            </m:den>
                          </m:f>
                        </m:e>
                      </m:d>
                    </m:oMath>
                  </m:oMathPara>
                </a14:m>
                <a:endParaRPr kumimoji="1" lang="ja-JP" altLang="en-US" sz="3200" dirty="0"/>
              </a:p>
            </p:txBody>
          </p:sp>
        </mc:Choice>
        <mc:Fallback>
          <p:sp>
            <p:nvSpPr>
              <p:cNvPr id="7" name="テキスト ボックス 6">
                <a:extLst>
                  <a:ext uri="{FF2B5EF4-FFF2-40B4-BE49-F238E27FC236}">
                    <a16:creationId xmlns:a16="http://schemas.microsoft.com/office/drawing/2014/main" id="{3F4206D3-48B6-EBB3-EE96-185D29774097}"/>
                  </a:ext>
                </a:extLst>
              </p:cNvPr>
              <p:cNvSpPr txBox="1">
                <a:spLocks noRot="1" noChangeAspect="1" noMove="1" noResize="1" noEditPoints="1" noAdjustHandles="1" noChangeArrowheads="1" noChangeShapeType="1" noTextEdit="1"/>
              </p:cNvSpPr>
              <p:nvPr/>
            </p:nvSpPr>
            <p:spPr>
              <a:xfrm>
                <a:off x="3059832" y="3429000"/>
                <a:ext cx="2005613" cy="1095877"/>
              </a:xfrm>
              <a:prstGeom prst="rect">
                <a:avLst/>
              </a:prstGeom>
              <a:blipFill>
                <a:blip r:embed="rId5"/>
                <a:stretch>
                  <a:fillRect/>
                </a:stretch>
              </a:blipFill>
            </p:spPr>
            <p:txBody>
              <a:bodyPr/>
              <a:lstStyle/>
              <a:p>
                <a:r>
                  <a:rPr lang="ja-JP" altLang="en-US">
                    <a:noFill/>
                  </a:rPr>
                  <a:t> </a:t>
                </a:r>
              </a:p>
            </p:txBody>
          </p:sp>
        </mc:Fallback>
      </mc:AlternateContent>
      <p:sp>
        <p:nvSpPr>
          <p:cNvPr id="8" name="矢印: 下 7">
            <a:extLst>
              <a:ext uri="{FF2B5EF4-FFF2-40B4-BE49-F238E27FC236}">
                <a16:creationId xmlns:a16="http://schemas.microsoft.com/office/drawing/2014/main" id="{53C28F7C-1FF0-48B4-31E3-6A48FD9F2163}"/>
              </a:ext>
            </a:extLst>
          </p:cNvPr>
          <p:cNvSpPr/>
          <p:nvPr/>
        </p:nvSpPr>
        <p:spPr>
          <a:xfrm>
            <a:off x="3851920" y="285293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8F0EB41-8C8B-6E2C-3430-038BAA939FA6}"/>
              </a:ext>
            </a:extLst>
          </p:cNvPr>
          <p:cNvSpPr txBox="1"/>
          <p:nvPr/>
        </p:nvSpPr>
        <p:spPr>
          <a:xfrm>
            <a:off x="107504" y="1844824"/>
            <a:ext cx="1338828" cy="369332"/>
          </a:xfrm>
          <a:prstGeom prst="rect">
            <a:avLst/>
          </a:prstGeom>
          <a:noFill/>
        </p:spPr>
        <p:txBody>
          <a:bodyPr wrap="none" rtlCol="0">
            <a:spAutoFit/>
          </a:bodyPr>
          <a:lstStyle/>
          <a:p>
            <a:r>
              <a:rPr lang="ja-JP" altLang="en-US" dirty="0"/>
              <a:t>運動方程式</a:t>
            </a:r>
            <a:endParaRPr kumimoji="1" lang="ja-JP" altLang="en-US" dirty="0"/>
          </a:p>
        </p:txBody>
      </p:sp>
      <p:sp>
        <p:nvSpPr>
          <p:cNvPr id="10" name="テキスト ボックス 9">
            <a:extLst>
              <a:ext uri="{FF2B5EF4-FFF2-40B4-BE49-F238E27FC236}">
                <a16:creationId xmlns:a16="http://schemas.microsoft.com/office/drawing/2014/main" id="{6FF3CD66-E4E5-D53A-50DC-06C014E31E7D}"/>
              </a:ext>
            </a:extLst>
          </p:cNvPr>
          <p:cNvSpPr txBox="1"/>
          <p:nvPr/>
        </p:nvSpPr>
        <p:spPr>
          <a:xfrm>
            <a:off x="107504" y="3789040"/>
            <a:ext cx="1800493" cy="369332"/>
          </a:xfrm>
          <a:prstGeom prst="rect">
            <a:avLst/>
          </a:prstGeom>
          <a:noFill/>
        </p:spPr>
        <p:txBody>
          <a:bodyPr wrap="none" rtlCol="0">
            <a:spAutoFit/>
          </a:bodyPr>
          <a:lstStyle/>
          <a:p>
            <a:r>
              <a:rPr lang="ja-JP" altLang="en-US" dirty="0"/>
              <a:t>バネ定数の次元</a:t>
            </a:r>
            <a:endParaRPr kumimoji="1" lang="ja-JP" altLang="en-US" dirty="0"/>
          </a:p>
        </p:txBody>
      </p:sp>
      <p:sp>
        <p:nvSpPr>
          <p:cNvPr id="11" name="テキスト ボックス 10">
            <a:extLst>
              <a:ext uri="{FF2B5EF4-FFF2-40B4-BE49-F238E27FC236}">
                <a16:creationId xmlns:a16="http://schemas.microsoft.com/office/drawing/2014/main" id="{C8C18D5D-2F16-31EF-96A2-59AA6D11BD62}"/>
              </a:ext>
            </a:extLst>
          </p:cNvPr>
          <p:cNvSpPr txBox="1"/>
          <p:nvPr/>
        </p:nvSpPr>
        <p:spPr>
          <a:xfrm>
            <a:off x="179512" y="5301208"/>
            <a:ext cx="2031325" cy="369332"/>
          </a:xfrm>
          <a:prstGeom prst="rect">
            <a:avLst/>
          </a:prstGeom>
          <a:noFill/>
        </p:spPr>
        <p:txBody>
          <a:bodyPr wrap="none" rtlCol="0">
            <a:spAutoFit/>
          </a:bodyPr>
          <a:lstStyle/>
          <a:p>
            <a:r>
              <a:rPr kumimoji="1" lang="ja-JP" altLang="en-US" dirty="0"/>
              <a:t>時間について解く</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D7A7C890-1A4F-FF14-DA04-CA24E333148C}"/>
                  </a:ext>
                </a:extLst>
              </p:cNvPr>
              <p:cNvSpPr txBox="1"/>
              <p:nvPr/>
            </p:nvSpPr>
            <p:spPr>
              <a:xfrm>
                <a:off x="2843808" y="5157192"/>
                <a:ext cx="2645788" cy="6000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d>
                        <m:dPr>
                          <m:begChr m:val="["/>
                          <m:endChr m:val="]"/>
                          <m:ctrlPr>
                            <a:rPr lang="en-US" altLang="ja-JP" sz="3200" i="1">
                              <a:latin typeface="Cambria Math" panose="02040503050406030204" pitchFamily="18" charset="0"/>
                            </a:rPr>
                          </m:ctrlPr>
                        </m:dPr>
                        <m:e>
                          <m:rad>
                            <m:radPr>
                              <m:degHide m:val="on"/>
                              <m:ctrlPr>
                                <a:rPr lang="en-US" altLang="ja-JP" sz="3200" i="1" smtClean="0">
                                  <a:latin typeface="Cambria Math" panose="02040503050406030204" pitchFamily="18" charset="0"/>
                                </a:rPr>
                              </m:ctrlPr>
                            </m:radPr>
                            <m:deg/>
                            <m:e>
                              <m:r>
                                <a:rPr lang="en-US" altLang="ja-JP" sz="3200" b="0" i="1" smtClean="0">
                                  <a:latin typeface="Cambria Math" panose="02040503050406030204" pitchFamily="18" charset="0"/>
                                </a:rPr>
                                <m:t>𝑀</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𝐾</m:t>
                              </m:r>
                            </m:e>
                          </m:rad>
                        </m:e>
                      </m:d>
                    </m:oMath>
                  </m:oMathPara>
                </a14:m>
                <a:endParaRPr kumimoji="1" lang="ja-JP" altLang="en-US" sz="3200" dirty="0"/>
              </a:p>
            </p:txBody>
          </p:sp>
        </mc:Choice>
        <mc:Fallback>
          <p:sp>
            <p:nvSpPr>
              <p:cNvPr id="12" name="テキスト ボックス 11">
                <a:extLst>
                  <a:ext uri="{FF2B5EF4-FFF2-40B4-BE49-F238E27FC236}">
                    <a16:creationId xmlns:a16="http://schemas.microsoft.com/office/drawing/2014/main" id="{D7A7C890-1A4F-FF14-DA04-CA24E333148C}"/>
                  </a:ext>
                </a:extLst>
              </p:cNvPr>
              <p:cNvSpPr txBox="1">
                <a:spLocks noRot="1" noChangeAspect="1" noMove="1" noResize="1" noEditPoints="1" noAdjustHandles="1" noChangeArrowheads="1" noChangeShapeType="1" noTextEdit="1"/>
              </p:cNvSpPr>
              <p:nvPr/>
            </p:nvSpPr>
            <p:spPr>
              <a:xfrm>
                <a:off x="2843808" y="5157192"/>
                <a:ext cx="2645788" cy="600036"/>
              </a:xfrm>
              <a:prstGeom prst="rect">
                <a:avLst/>
              </a:prstGeom>
              <a:blipFill>
                <a:blip r:embed="rId6"/>
                <a:stretch>
                  <a:fillRect b="-102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CFD7FE12-ED5B-F518-DEB9-112C696A5BA1}"/>
                  </a:ext>
                </a:extLst>
              </p:cNvPr>
              <p:cNvSpPr txBox="1"/>
              <p:nvPr/>
            </p:nvSpPr>
            <p:spPr>
              <a:xfrm>
                <a:off x="6066761" y="5157192"/>
                <a:ext cx="2477281" cy="5963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𝑇</m:t>
                      </m:r>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𝜋</m:t>
                      </m:r>
                      <m:rad>
                        <m:radPr>
                          <m:degHide m:val="on"/>
                          <m:ctrlPr>
                            <a:rPr kumimoji="1" lang="en-US" altLang="ja-JP" sz="3200" b="0" i="1" smtClean="0">
                              <a:latin typeface="Cambria Math" panose="02040503050406030204" pitchFamily="18" charset="0"/>
                            </a:rPr>
                          </m:ctrlPr>
                        </m:radPr>
                        <m:deg/>
                        <m:e>
                          <m:r>
                            <a:rPr kumimoji="1" lang="en-US" altLang="ja-JP" sz="3200" b="0" i="1" smtClean="0">
                              <a:latin typeface="Cambria Math" panose="02040503050406030204" pitchFamily="18" charset="0"/>
                            </a:rPr>
                            <m:t>𝑚</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m:t>
                          </m:r>
                        </m:e>
                      </m:rad>
                    </m:oMath>
                  </m:oMathPara>
                </a14:m>
                <a:endParaRPr kumimoji="1" lang="ja-JP" altLang="en-US" sz="3200" dirty="0"/>
              </a:p>
            </p:txBody>
          </p:sp>
        </mc:Choice>
        <mc:Fallback>
          <p:sp>
            <p:nvSpPr>
              <p:cNvPr id="13" name="テキスト ボックス 12">
                <a:extLst>
                  <a:ext uri="{FF2B5EF4-FFF2-40B4-BE49-F238E27FC236}">
                    <a16:creationId xmlns:a16="http://schemas.microsoft.com/office/drawing/2014/main" id="{CFD7FE12-ED5B-F518-DEB9-112C696A5BA1}"/>
                  </a:ext>
                </a:extLst>
              </p:cNvPr>
              <p:cNvSpPr txBox="1">
                <a:spLocks noRot="1" noChangeAspect="1" noMove="1" noResize="1" noEditPoints="1" noAdjustHandles="1" noChangeArrowheads="1" noChangeShapeType="1" noTextEdit="1"/>
              </p:cNvSpPr>
              <p:nvPr/>
            </p:nvSpPr>
            <p:spPr>
              <a:xfrm>
                <a:off x="6066761" y="5157192"/>
                <a:ext cx="2477281" cy="596382"/>
              </a:xfrm>
              <a:prstGeom prst="rect">
                <a:avLst/>
              </a:prstGeom>
              <a:blipFill>
                <a:blip r:embed="rId7"/>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4566785D-FAC4-9CA2-EB7F-7B46D4FA515F}"/>
              </a:ext>
            </a:extLst>
          </p:cNvPr>
          <p:cNvSpPr txBox="1"/>
          <p:nvPr/>
        </p:nvSpPr>
        <p:spPr>
          <a:xfrm>
            <a:off x="6300192" y="4509120"/>
            <a:ext cx="2339102" cy="646331"/>
          </a:xfrm>
          <a:prstGeom prst="rect">
            <a:avLst/>
          </a:prstGeom>
          <a:noFill/>
        </p:spPr>
        <p:txBody>
          <a:bodyPr wrap="none" rtlCol="0">
            <a:spAutoFit/>
          </a:bodyPr>
          <a:lstStyle/>
          <a:p>
            <a:r>
              <a:rPr lang="ja-JP" altLang="en-US" dirty="0"/>
              <a:t>質量</a:t>
            </a:r>
            <a:r>
              <a:rPr lang="en-US" altLang="ja-JP" dirty="0"/>
              <a:t>m</a:t>
            </a:r>
            <a:r>
              <a:rPr lang="ja-JP" altLang="en-US" dirty="0"/>
              <a:t>、バネ定数</a:t>
            </a:r>
            <a:r>
              <a:rPr lang="en-US" altLang="ja-JP" dirty="0"/>
              <a:t>k</a:t>
            </a:r>
            <a:r>
              <a:rPr lang="ja-JP" altLang="en-US" dirty="0"/>
              <a:t>の</a:t>
            </a:r>
            <a:endParaRPr lang="en-US" altLang="ja-JP" dirty="0"/>
          </a:p>
          <a:p>
            <a:r>
              <a:rPr kumimoji="1" lang="ja-JP" altLang="en-US" dirty="0"/>
              <a:t>バネの振動</a:t>
            </a:r>
            <a:r>
              <a:rPr lang="ja-JP" altLang="en-US" dirty="0"/>
              <a:t>周期</a:t>
            </a:r>
            <a:endParaRPr kumimoji="1" lang="ja-JP" altLang="en-US" dirty="0"/>
          </a:p>
        </p:txBody>
      </p:sp>
      <p:sp>
        <p:nvSpPr>
          <p:cNvPr id="15" name="矢印: 下 14">
            <a:extLst>
              <a:ext uri="{FF2B5EF4-FFF2-40B4-BE49-F238E27FC236}">
                <a16:creationId xmlns:a16="http://schemas.microsoft.com/office/drawing/2014/main" id="{7EC95745-70D7-83EC-7AD5-01DFB1A693FA}"/>
              </a:ext>
            </a:extLst>
          </p:cNvPr>
          <p:cNvSpPr/>
          <p:nvPr/>
        </p:nvSpPr>
        <p:spPr>
          <a:xfrm>
            <a:off x="3851920" y="465313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26ED0CF-5A8E-E5BD-F0D2-02817A5F0CFF}"/>
              </a:ext>
            </a:extLst>
          </p:cNvPr>
          <p:cNvSpPr txBox="1"/>
          <p:nvPr/>
        </p:nvSpPr>
        <p:spPr>
          <a:xfrm>
            <a:off x="539552" y="6093296"/>
            <a:ext cx="7452547" cy="646331"/>
          </a:xfrm>
          <a:prstGeom prst="rect">
            <a:avLst/>
          </a:prstGeom>
          <a:noFill/>
        </p:spPr>
        <p:txBody>
          <a:bodyPr wrap="square" rtlCol="0">
            <a:spAutoFit/>
          </a:bodyPr>
          <a:lstStyle/>
          <a:p>
            <a:r>
              <a:rPr kumimoji="1" lang="ja-JP" altLang="en-US" dirty="0"/>
              <a:t>周期</a:t>
            </a:r>
            <a:r>
              <a:rPr kumimoji="1" lang="en-US" altLang="ja-JP" dirty="0"/>
              <a:t>(</a:t>
            </a:r>
            <a:r>
              <a:rPr kumimoji="1" lang="ja-JP" altLang="en-US" dirty="0"/>
              <a:t>系の特徴的な時間</a:t>
            </a:r>
            <a:r>
              <a:rPr kumimoji="1" lang="en-US" altLang="ja-JP" dirty="0"/>
              <a:t>)</a:t>
            </a:r>
            <a:r>
              <a:rPr kumimoji="1" lang="ja-JP" altLang="en-US" dirty="0"/>
              <a:t>が、質量の平方根に比例、バネ定数の平方根に反比例することが</a:t>
            </a:r>
            <a:r>
              <a:rPr kumimoji="1" lang="ja-JP" altLang="en-US" dirty="0">
                <a:solidFill>
                  <a:srgbClr val="FF0000"/>
                </a:solidFill>
              </a:rPr>
              <a:t>運動方程式を</a:t>
            </a:r>
            <a:r>
              <a:rPr lang="ja-JP" altLang="en-US" dirty="0">
                <a:solidFill>
                  <a:srgbClr val="FF0000"/>
                </a:solidFill>
              </a:rPr>
              <a:t>解かずにわかる</a:t>
            </a:r>
            <a:endParaRPr kumimoji="1" lang="ja-JP" altLang="en-US" dirty="0">
              <a:solidFill>
                <a:srgbClr val="FF0000"/>
              </a:solidFill>
            </a:endParaRPr>
          </a:p>
        </p:txBody>
      </p:sp>
    </p:spTree>
    <p:extLst>
      <p:ext uri="{BB962C8B-B14F-4D97-AF65-F5344CB8AC3E}">
        <p14:creationId xmlns:p14="http://schemas.microsoft.com/office/powerpoint/2010/main" val="3595107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E768C24-96BC-4274-3DB3-C255D413D7A0}"/>
              </a:ext>
            </a:extLst>
          </p:cNvPr>
          <p:cNvSpPr>
            <a:spLocks noGrp="1"/>
          </p:cNvSpPr>
          <p:nvPr>
            <p:ph type="body" sz="quarter" idx="10"/>
          </p:nvPr>
        </p:nvSpPr>
        <p:spPr/>
        <p:txBody>
          <a:bodyPr/>
          <a:lstStyle/>
          <a:p>
            <a:r>
              <a:rPr kumimoji="1" lang="ja-JP" altLang="en-US" dirty="0"/>
              <a:t>次元解析</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E88CCA8B-6F8F-13FD-D86F-29DD51420F3E}"/>
                  </a:ext>
                </a:extLst>
              </p:cNvPr>
              <p:cNvSpPr txBox="1"/>
              <p:nvPr/>
            </p:nvSpPr>
            <p:spPr>
              <a:xfrm>
                <a:off x="3419872" y="1268760"/>
                <a:ext cx="2760820" cy="15068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4400" b="0" i="1" smtClean="0">
                              <a:latin typeface="Cambria Math" panose="02040503050406030204" pitchFamily="18" charset="0"/>
                            </a:rPr>
                          </m:ctrlPr>
                        </m:dPr>
                        <m:e>
                          <m:r>
                            <a:rPr lang="en-US" altLang="ja-JP" sz="4400" i="1">
                              <a:latin typeface="Cambria Math" panose="02040503050406030204" pitchFamily="18" charset="0"/>
                            </a:rPr>
                            <m:t>𝐾</m:t>
                          </m:r>
                        </m:e>
                      </m:d>
                      <m:r>
                        <a:rPr kumimoji="1" lang="en-US" altLang="ja-JP" sz="4400" b="0" i="1" smtClean="0">
                          <a:latin typeface="Cambria Math" panose="02040503050406030204" pitchFamily="18" charset="0"/>
                        </a:rPr>
                        <m:t>=</m:t>
                      </m:r>
                      <m:d>
                        <m:dPr>
                          <m:begChr m:val="["/>
                          <m:endChr m:val="]"/>
                          <m:ctrlPr>
                            <a:rPr lang="en-US" altLang="ja-JP" sz="4400" i="1">
                              <a:latin typeface="Cambria Math" panose="02040503050406030204" pitchFamily="18" charset="0"/>
                            </a:rPr>
                          </m:ctrlPr>
                        </m:dPr>
                        <m:e>
                          <m:f>
                            <m:fPr>
                              <m:ctrlPr>
                                <a:rPr lang="en-US" altLang="ja-JP" sz="4400" i="1">
                                  <a:latin typeface="Cambria Math" panose="02040503050406030204" pitchFamily="18" charset="0"/>
                                </a:rPr>
                              </m:ctrlPr>
                            </m:fPr>
                            <m:num>
                              <m:r>
                                <a:rPr lang="en-US" altLang="ja-JP" sz="4400" i="1">
                                  <a:latin typeface="Cambria Math" panose="02040503050406030204" pitchFamily="18" charset="0"/>
                                </a:rPr>
                                <m:t>𝑀</m:t>
                              </m:r>
                            </m:num>
                            <m:den>
                              <m:sSup>
                                <m:sSupPr>
                                  <m:ctrlPr>
                                    <a:rPr lang="en-US" altLang="ja-JP" sz="4400" i="1">
                                      <a:latin typeface="Cambria Math" panose="02040503050406030204" pitchFamily="18" charset="0"/>
                                    </a:rPr>
                                  </m:ctrlPr>
                                </m:sSupPr>
                                <m:e>
                                  <m:r>
                                    <a:rPr lang="en-US" altLang="ja-JP" sz="4400" i="1">
                                      <a:latin typeface="Cambria Math" panose="02040503050406030204" pitchFamily="18" charset="0"/>
                                    </a:rPr>
                                    <m:t>𝑇</m:t>
                                  </m:r>
                                </m:e>
                                <m:sup>
                                  <m:r>
                                    <a:rPr lang="en-US" altLang="ja-JP" sz="4400" i="1">
                                      <a:latin typeface="Cambria Math" panose="02040503050406030204" pitchFamily="18" charset="0"/>
                                    </a:rPr>
                                    <m:t>2</m:t>
                                  </m:r>
                                </m:sup>
                              </m:sSup>
                            </m:den>
                          </m:f>
                        </m:e>
                      </m:d>
                    </m:oMath>
                  </m:oMathPara>
                </a14:m>
                <a:endParaRPr kumimoji="1" lang="ja-JP" altLang="en-US" sz="4400" dirty="0"/>
              </a:p>
            </p:txBody>
          </p:sp>
        </mc:Choice>
        <mc:Fallback>
          <p:sp>
            <p:nvSpPr>
              <p:cNvPr id="3" name="テキスト ボックス 2">
                <a:extLst>
                  <a:ext uri="{FF2B5EF4-FFF2-40B4-BE49-F238E27FC236}">
                    <a16:creationId xmlns:a16="http://schemas.microsoft.com/office/drawing/2014/main" id="{E88CCA8B-6F8F-13FD-D86F-29DD51420F3E}"/>
                  </a:ext>
                </a:extLst>
              </p:cNvPr>
              <p:cNvSpPr txBox="1">
                <a:spLocks noRot="1" noChangeAspect="1" noMove="1" noResize="1" noEditPoints="1" noAdjustHandles="1" noChangeArrowheads="1" noChangeShapeType="1" noTextEdit="1"/>
              </p:cNvSpPr>
              <p:nvPr/>
            </p:nvSpPr>
            <p:spPr>
              <a:xfrm>
                <a:off x="3419872" y="1268760"/>
                <a:ext cx="2760820" cy="1506823"/>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1C935DF-DC48-7BE0-93F6-D9BEF443E6A8}"/>
              </a:ext>
            </a:extLst>
          </p:cNvPr>
          <p:cNvSpPr txBox="1"/>
          <p:nvPr/>
        </p:nvSpPr>
        <p:spPr>
          <a:xfrm>
            <a:off x="1487323" y="1839723"/>
            <a:ext cx="1800493" cy="369332"/>
          </a:xfrm>
          <a:prstGeom prst="rect">
            <a:avLst/>
          </a:prstGeom>
          <a:noFill/>
        </p:spPr>
        <p:txBody>
          <a:bodyPr wrap="none" rtlCol="0">
            <a:spAutoFit/>
          </a:bodyPr>
          <a:lstStyle/>
          <a:p>
            <a:r>
              <a:rPr lang="ja-JP" altLang="en-US" dirty="0"/>
              <a:t>バネ定数の次元</a:t>
            </a:r>
            <a:endParaRPr kumimoji="1" lang="ja-JP" altLang="en-US" dirty="0"/>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701F87D6-F649-6FED-C036-F1ED7D5332DF}"/>
                  </a:ext>
                </a:extLst>
              </p:cNvPr>
              <p:cNvSpPr txBox="1"/>
              <p:nvPr/>
            </p:nvSpPr>
            <p:spPr>
              <a:xfrm>
                <a:off x="3995936" y="3140968"/>
                <a:ext cx="2376355" cy="1326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𝑘</m:t>
                      </m:r>
                      <m:r>
                        <a:rPr kumimoji="1" lang="en-US" altLang="ja-JP" sz="4400" b="0" i="1" smtClean="0">
                          <a:latin typeface="Cambria Math" panose="02040503050406030204" pitchFamily="18" charset="0"/>
                        </a:rPr>
                        <m:t>=</m:t>
                      </m:r>
                      <m:f>
                        <m:fPr>
                          <m:ctrlPr>
                            <a:rPr kumimoji="1" lang="en-US" altLang="ja-JP" sz="4400" b="0" i="1" smtClean="0">
                              <a:latin typeface="Cambria Math" panose="02040503050406030204" pitchFamily="18" charset="0"/>
                            </a:rPr>
                          </m:ctrlPr>
                        </m:fPr>
                        <m:num>
                          <m:sSub>
                            <m:sSubPr>
                              <m:ctrlPr>
                                <a:rPr kumimoji="1" lang="en-US" altLang="ja-JP" sz="4400" b="0" i="1" smtClean="0">
                                  <a:solidFill>
                                    <a:srgbClr val="FF0000"/>
                                  </a:solidFill>
                                  <a:latin typeface="Cambria Math" panose="02040503050406030204" pitchFamily="18" charset="0"/>
                                </a:rPr>
                              </m:ctrlPr>
                            </m:sSubPr>
                            <m:e>
                              <m:r>
                                <a:rPr kumimoji="1" lang="en-US" altLang="ja-JP" sz="4400" b="0" i="1" smtClean="0">
                                  <a:solidFill>
                                    <a:srgbClr val="FF0000"/>
                                  </a:solidFill>
                                  <a:latin typeface="Cambria Math" panose="02040503050406030204" pitchFamily="18" charset="0"/>
                                </a:rPr>
                                <m:t>𝑚</m:t>
                              </m:r>
                            </m:e>
                            <m:sub>
                              <m:r>
                                <a:rPr kumimoji="1" lang="en-US" altLang="ja-JP" sz="4400" b="0" i="1" smtClean="0">
                                  <a:solidFill>
                                    <a:srgbClr val="FF0000"/>
                                  </a:solidFill>
                                  <a:latin typeface="Cambria Math" panose="02040503050406030204" pitchFamily="18" charset="0"/>
                                </a:rPr>
                                <m:t>0</m:t>
                              </m:r>
                            </m:sub>
                          </m:sSub>
                        </m:num>
                        <m:den>
                          <m:sSubSup>
                            <m:sSubSupPr>
                              <m:ctrlPr>
                                <a:rPr kumimoji="1" lang="en-US" altLang="ja-JP" sz="4400" b="0" i="1" smtClean="0">
                                  <a:solidFill>
                                    <a:srgbClr val="FF0000"/>
                                  </a:solidFill>
                                  <a:latin typeface="Cambria Math" panose="02040503050406030204" pitchFamily="18" charset="0"/>
                                </a:rPr>
                              </m:ctrlPr>
                            </m:sSubSupPr>
                            <m:e>
                              <m:r>
                                <a:rPr kumimoji="1" lang="en-US" altLang="ja-JP" sz="4400" b="0" i="1" smtClean="0">
                                  <a:solidFill>
                                    <a:srgbClr val="FF0000"/>
                                  </a:solidFill>
                                  <a:latin typeface="Cambria Math" panose="02040503050406030204" pitchFamily="18" charset="0"/>
                                </a:rPr>
                                <m:t>𝑡</m:t>
                              </m:r>
                            </m:e>
                            <m:sub>
                              <m:r>
                                <a:rPr kumimoji="1" lang="en-US" altLang="ja-JP" sz="4400" b="0" i="1" smtClean="0">
                                  <a:solidFill>
                                    <a:srgbClr val="FF0000"/>
                                  </a:solidFill>
                                  <a:latin typeface="Cambria Math" panose="02040503050406030204" pitchFamily="18" charset="0"/>
                                </a:rPr>
                                <m:t>0</m:t>
                              </m:r>
                            </m:sub>
                            <m:sup>
                              <m:r>
                                <a:rPr kumimoji="1" lang="en-US" altLang="ja-JP" sz="4400" b="0" i="1" smtClean="0">
                                  <a:solidFill>
                                    <a:srgbClr val="FF0000"/>
                                  </a:solidFill>
                                  <a:latin typeface="Cambria Math" panose="02040503050406030204" pitchFamily="18" charset="0"/>
                                </a:rPr>
                                <m:t>2</m:t>
                              </m:r>
                            </m:sup>
                          </m:sSubSup>
                        </m:den>
                      </m:f>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𝑘</m:t>
                          </m:r>
                        </m:e>
                      </m:acc>
                    </m:oMath>
                  </m:oMathPara>
                </a14:m>
                <a:endParaRPr kumimoji="1" lang="en-US" altLang="ja-JP" sz="4400" b="0" dirty="0"/>
              </a:p>
            </p:txBody>
          </p:sp>
        </mc:Choice>
        <mc:Fallback>
          <p:sp>
            <p:nvSpPr>
              <p:cNvPr id="5" name="テキスト ボックス 4">
                <a:extLst>
                  <a:ext uri="{FF2B5EF4-FFF2-40B4-BE49-F238E27FC236}">
                    <a16:creationId xmlns:a16="http://schemas.microsoft.com/office/drawing/2014/main" id="{701F87D6-F649-6FED-C036-F1ED7D5332DF}"/>
                  </a:ext>
                </a:extLst>
              </p:cNvPr>
              <p:cNvSpPr txBox="1">
                <a:spLocks noRot="1" noChangeAspect="1" noMove="1" noResize="1" noEditPoints="1" noAdjustHandles="1" noChangeArrowheads="1" noChangeShapeType="1" noTextEdit="1"/>
              </p:cNvSpPr>
              <p:nvPr/>
            </p:nvSpPr>
            <p:spPr>
              <a:xfrm>
                <a:off x="3995936" y="3140968"/>
                <a:ext cx="2376355" cy="1326389"/>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3DBA8BF-10D2-B221-3222-FA83C9EE9238}"/>
              </a:ext>
            </a:extLst>
          </p:cNvPr>
          <p:cNvSpPr txBox="1"/>
          <p:nvPr/>
        </p:nvSpPr>
        <p:spPr>
          <a:xfrm>
            <a:off x="1331640" y="3501008"/>
            <a:ext cx="2031325" cy="369332"/>
          </a:xfrm>
          <a:prstGeom prst="rect">
            <a:avLst/>
          </a:prstGeom>
          <a:noFill/>
        </p:spPr>
        <p:txBody>
          <a:bodyPr wrap="none" rtlCol="0">
            <a:spAutoFit/>
          </a:bodyPr>
          <a:lstStyle/>
          <a:p>
            <a:r>
              <a:rPr kumimoji="1" lang="ja-JP" altLang="en-US" dirty="0"/>
              <a:t>無次元化バネ定数</a:t>
            </a: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C149897C-DB15-BAB6-0FA1-3BB01326A19D}"/>
                  </a:ext>
                </a:extLst>
              </p:cNvPr>
              <p:cNvSpPr txBox="1"/>
              <p:nvPr/>
            </p:nvSpPr>
            <p:spPr>
              <a:xfrm>
                <a:off x="611560" y="4653136"/>
                <a:ext cx="7128792" cy="30777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𝑚</m:t>
                            </m:r>
                          </m:e>
                          <m:sub>
                            <m:r>
                              <a:rPr kumimoji="1" lang="en-US" altLang="ja-JP" sz="2000" b="0" i="1" smtClean="0">
                                <a:latin typeface="Cambria Math" panose="02040503050406030204" pitchFamily="18" charset="0"/>
                              </a:rPr>
                              <m:t>0</m:t>
                            </m:r>
                          </m:sub>
                        </m:sSub>
                        <m:r>
                          <a:rPr lang="ja-JP" altLang="en-US" sz="2000" i="1">
                            <a:latin typeface="Cambria Math" panose="02040503050406030204" pitchFamily="18" charset="0"/>
                          </a:rPr>
                          <m:t>を</m:t>
                        </m:r>
                        <m:r>
                          <a:rPr lang="en-US" altLang="ja-JP" sz="2000" b="0" i="1" smtClean="0">
                            <a:latin typeface="Cambria Math" panose="02040503050406030204" pitchFamily="18" charset="0"/>
                          </a:rPr>
                          <m:t>4</m:t>
                        </m:r>
                        <m:r>
                          <a:rPr lang="ja-JP" altLang="en-US" sz="2000" i="1">
                            <a:latin typeface="Cambria Math" panose="02040503050406030204" pitchFamily="18" charset="0"/>
                          </a:rPr>
                          <m:t>倍</m:t>
                        </m:r>
                        <m:r>
                          <a:rPr lang="ja-JP" altLang="en-US" sz="2000" i="1" smtClean="0">
                            <a:latin typeface="Cambria Math" panose="02040503050406030204" pitchFamily="18" charset="0"/>
                          </a:rPr>
                          <m:t>に</m:t>
                        </m:r>
                        <m:r>
                          <a:rPr lang="ja-JP" altLang="en-US" sz="2000" i="1">
                            <a:latin typeface="Cambria Math" panose="02040503050406030204" pitchFamily="18" charset="0"/>
                          </a:rPr>
                          <m:t>するのと</m:t>
                        </m:r>
                        <m:r>
                          <a:rPr kumimoji="1" lang="en-US" altLang="ja-JP" sz="2000" b="0" i="1" smtClean="0">
                            <a:latin typeface="Cambria Math" panose="02040503050406030204" pitchFamily="18" charset="0"/>
                          </a:rPr>
                          <m:t>𝑡</m:t>
                        </m:r>
                      </m:e>
                      <m:sub>
                        <m:r>
                          <a:rPr kumimoji="1" lang="en-US" altLang="ja-JP" sz="2000" b="0" i="1" smtClean="0">
                            <a:latin typeface="Cambria Math" panose="02040503050406030204" pitchFamily="18" charset="0"/>
                          </a:rPr>
                          <m:t>0</m:t>
                        </m:r>
                      </m:sub>
                    </m:sSub>
                    <m:r>
                      <a:rPr lang="ja-JP" altLang="en-US" sz="2000" i="1">
                        <a:latin typeface="Cambria Math" panose="02040503050406030204" pitchFamily="18" charset="0"/>
                      </a:rPr>
                      <m:t>を</m:t>
                    </m:r>
                    <m:r>
                      <a:rPr lang="en-US" altLang="ja-JP" sz="2000" b="0" i="1" smtClean="0">
                        <a:latin typeface="Cambria Math" panose="02040503050406030204" pitchFamily="18" charset="0"/>
                      </a:rPr>
                      <m:t>1/2</m:t>
                    </m:r>
                    <m:r>
                      <a:rPr lang="ja-JP" altLang="en-US" sz="2000" i="1">
                        <a:latin typeface="Cambria Math" panose="02040503050406030204" pitchFamily="18" charset="0"/>
                      </a:rPr>
                      <m:t>に</m:t>
                    </m:r>
                  </m:oMath>
                </a14:m>
                <a:r>
                  <a:rPr kumimoji="1" lang="ja-JP" altLang="en-US" sz="2000" dirty="0"/>
                  <a:t>するのは同じバネ定数を与える</a:t>
                </a:r>
                <a:endParaRPr kumimoji="1" lang="en-US" altLang="ja-JP" sz="2000" dirty="0"/>
              </a:p>
            </p:txBody>
          </p:sp>
        </mc:Choice>
        <mc:Fallback>
          <p:sp>
            <p:nvSpPr>
              <p:cNvPr id="8" name="テキスト ボックス 7">
                <a:extLst>
                  <a:ext uri="{FF2B5EF4-FFF2-40B4-BE49-F238E27FC236}">
                    <a16:creationId xmlns:a16="http://schemas.microsoft.com/office/drawing/2014/main" id="{C149897C-DB15-BAB6-0FA1-3BB01326A19D}"/>
                  </a:ext>
                </a:extLst>
              </p:cNvPr>
              <p:cNvSpPr txBox="1">
                <a:spLocks noRot="1" noChangeAspect="1" noMove="1" noResize="1" noEditPoints="1" noAdjustHandles="1" noChangeArrowheads="1" noChangeShapeType="1" noTextEdit="1"/>
              </p:cNvSpPr>
              <p:nvPr/>
            </p:nvSpPr>
            <p:spPr>
              <a:xfrm>
                <a:off x="611560" y="4653136"/>
                <a:ext cx="7128792" cy="307777"/>
              </a:xfrm>
              <a:prstGeom prst="rect">
                <a:avLst/>
              </a:prstGeom>
              <a:blipFill>
                <a:blip r:embed="rId4"/>
                <a:stretch>
                  <a:fillRect l="-855" t="-29412" b="-4509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0EB6761-2182-2FE1-1D93-B4DB3F90F34A}"/>
              </a:ext>
            </a:extLst>
          </p:cNvPr>
          <p:cNvSpPr txBox="1"/>
          <p:nvPr/>
        </p:nvSpPr>
        <p:spPr>
          <a:xfrm>
            <a:off x="683568" y="5589240"/>
            <a:ext cx="7200800" cy="707886"/>
          </a:xfrm>
          <a:prstGeom prst="rect">
            <a:avLst/>
          </a:prstGeom>
          <a:noFill/>
        </p:spPr>
        <p:txBody>
          <a:bodyPr wrap="square">
            <a:spAutoFit/>
          </a:bodyPr>
          <a:lstStyle/>
          <a:p>
            <a:r>
              <a:rPr lang="ja-JP" altLang="en-US" sz="2000" dirty="0"/>
              <a:t> 振動が遅くなった動画を見た時、ゆっくり再生しているのか、質量が重くなったのか区別できない</a:t>
            </a:r>
            <a:r>
              <a:rPr lang="en-US" altLang="ja-JP" sz="2000" dirty="0"/>
              <a:t>(</a:t>
            </a:r>
            <a:r>
              <a:rPr lang="ja-JP" altLang="en-US" sz="2000" dirty="0"/>
              <a:t>スケーリング</a:t>
            </a:r>
            <a:r>
              <a:rPr lang="en-US" altLang="ja-JP" sz="2000" dirty="0"/>
              <a:t>)</a:t>
            </a:r>
          </a:p>
        </p:txBody>
      </p:sp>
      <p:sp>
        <p:nvSpPr>
          <p:cNvPr id="12" name="矢印: 下 11">
            <a:extLst>
              <a:ext uri="{FF2B5EF4-FFF2-40B4-BE49-F238E27FC236}">
                <a16:creationId xmlns:a16="http://schemas.microsoft.com/office/drawing/2014/main" id="{9AA5D1EB-A126-3DC6-4E7E-9B448C079BE0}"/>
              </a:ext>
            </a:extLst>
          </p:cNvPr>
          <p:cNvSpPr/>
          <p:nvPr/>
        </p:nvSpPr>
        <p:spPr>
          <a:xfrm>
            <a:off x="3851920" y="5085184"/>
            <a:ext cx="360040" cy="40234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307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無次元化した方程式から、無次元化した結果を得る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2527</TotalTime>
  <Words>4134</Words>
  <Application>Microsoft Office PowerPoint</Application>
  <PresentationFormat>画面に合わせる (4:3)</PresentationFormat>
  <Paragraphs>570</Paragraphs>
  <Slides>57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57</vt:i4>
      </vt:variant>
    </vt:vector>
  </HeadingPairs>
  <TitlesOfParts>
    <vt:vector size="62" baseType="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476</cp:revision>
  <dcterms:created xsi:type="dcterms:W3CDTF">2019-01-02T05:23:01Z</dcterms:created>
  <dcterms:modified xsi:type="dcterms:W3CDTF">2024-04-12T10:08:47Z</dcterms:modified>
</cp:coreProperties>
</file>